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18"/>
  </p:notesMasterIdLst>
  <p:sldIdLst>
    <p:sldId id="256" r:id="rId2"/>
    <p:sldId id="257" r:id="rId3"/>
    <p:sldId id="258" r:id="rId4"/>
    <p:sldId id="260" r:id="rId5"/>
    <p:sldId id="261" r:id="rId6"/>
    <p:sldId id="263" r:id="rId7"/>
    <p:sldId id="259" r:id="rId8"/>
    <p:sldId id="262" r:id="rId9"/>
    <p:sldId id="264" r:id="rId10"/>
    <p:sldId id="265" r:id="rId11"/>
    <p:sldId id="267" r:id="rId12"/>
    <p:sldId id="268" r:id="rId13"/>
    <p:sldId id="269" r:id="rId14"/>
    <p:sldId id="271" r:id="rId15"/>
    <p:sldId id="270" r:id="rId16"/>
    <p:sldId id="266"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9520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3883" autoAdjust="0"/>
    <p:restoredTop sz="94660"/>
  </p:normalViewPr>
  <p:slideViewPr>
    <p:cSldViewPr snapToGrid="0">
      <p:cViewPr varScale="1">
        <p:scale>
          <a:sx n="111" d="100"/>
          <a:sy n="111" d="100"/>
        </p:scale>
        <p:origin x="540"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160B384-1094-4983-BA65-1BB7743B3B9B}" type="datetimeFigureOut">
              <a:rPr lang="en-US" smtClean="0"/>
              <a:t>4/18/2018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FBEFD5C-3BAB-408E-9CD2-2FACD1C05761}" type="slidenum">
              <a:rPr lang="en-US" smtClean="0"/>
              <a:t>‹#›</a:t>
            </a:fld>
            <a:endParaRPr lang="en-US"/>
          </a:p>
        </p:txBody>
      </p:sp>
    </p:spTree>
    <p:extLst>
      <p:ext uri="{BB962C8B-B14F-4D97-AF65-F5344CB8AC3E}">
        <p14:creationId xmlns:p14="http://schemas.microsoft.com/office/powerpoint/2010/main" val="12128060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FBEFD5C-3BAB-408E-9CD2-2FACD1C05761}" type="slidenum">
              <a:rPr lang="en-US" smtClean="0"/>
              <a:t>10</a:t>
            </a:fld>
            <a:endParaRPr lang="en-US"/>
          </a:p>
        </p:txBody>
      </p:sp>
    </p:spTree>
    <p:extLst>
      <p:ext uri="{BB962C8B-B14F-4D97-AF65-F5344CB8AC3E}">
        <p14:creationId xmlns:p14="http://schemas.microsoft.com/office/powerpoint/2010/main" val="34092015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16305A3A-5DEE-4D7E-AC79-910846C24792}" type="datetime1">
              <a:rPr lang="en-US" smtClean="0"/>
              <a:t>4/18/2018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Date Placeholder 2"/>
          <p:cNvSpPr>
            <a:spLocks noGrp="1"/>
          </p:cNvSpPr>
          <p:nvPr>
            <p:ph type="dt" sz="half" idx="10"/>
          </p:nvPr>
        </p:nvSpPr>
        <p:spPr/>
        <p:txBody>
          <a:bodyPr/>
          <a:lstStyle/>
          <a:p>
            <a:fld id="{86901D5A-3CA3-4B03-97C6-4F5E6D1407A2}" type="datetime1">
              <a:rPr lang="en-US" smtClean="0"/>
              <a:t>4/18/2018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99B9CCD-D7C4-4E64-A51C-7352A71D6A63}" type="datetime1">
              <a:rPr lang="en-US" smtClean="0"/>
              <a:t>4/18/2018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698B9DE-6A7D-4E17-833C-ADFA7431C032}" type="datetime1">
              <a:rPr lang="en-US" smtClean="0"/>
              <a:t>4/18/2018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7D8092F-4543-4DC8-815D-474D3B351298}" type="datetime1">
              <a:rPr lang="en-US" smtClean="0"/>
              <a:t>4/18/2018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smtClean="0"/>
              <a:t>Click to edit Master text styles</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BFBB4D5-9647-4054-BD85-B36907350B75}" type="datetime1">
              <a:rPr lang="en-US" smtClean="0"/>
              <a:t>4/18/2018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en-US" smtClean="0"/>
              <a:t>Click to edit Master title style</a:t>
            </a:r>
            <a:endParaRPr lang="en-US" dirty="0"/>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smtClean="0"/>
              <a:t>Click to edit Master text styles</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582EF4D-716F-4620-9020-2AFC961E6776}" type="datetime1">
              <a:rPr lang="en-US" smtClean="0"/>
              <a:t>4/18/2018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75D170F-9CE4-4F67-9ADC-07110EDFA710}" type="datetime1">
              <a:rPr lang="en-US" smtClean="0"/>
              <a:t>4/18/2018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A4F97431-4EB2-4CE7-99E5-4A7C336FFD9F}" type="datetime1">
              <a:rPr lang="en-US" smtClean="0"/>
              <a:t>4/18/2018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nchor="ct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92795D6-965D-4CCC-9AA9-F86A650DDD24}" type="datetime1">
              <a:rPr lang="en-US" smtClean="0"/>
              <a:t>4/18/2018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9714D9B-1FB1-4E9C-A1EA-ACD49FABAD2F}" type="datetime1">
              <a:rPr lang="en-US" smtClean="0"/>
              <a:t>4/18/2018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84211" y="685800"/>
            <a:ext cx="4937655" cy="361526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808133" y="685801"/>
            <a:ext cx="4934479" cy="3615266"/>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96B9FFAA-FA93-47A2-BB54-8BE01F38B088}" type="datetime1">
              <a:rPr lang="en-US" smtClean="0"/>
              <a:t>4/18/2018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498E577B-078B-4156-9923-250CC7FADEC9}" type="datetime1">
              <a:rPr lang="en-US" smtClean="0"/>
              <a:t>4/18/2018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EED5360E-05DE-42BD-9F40-81285C7B7D47}" type="datetime1">
              <a:rPr lang="en-US" smtClean="0"/>
              <a:t>4/18/2018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476EB21-788F-4C70-A201-3536F08FC745}" type="datetime1">
              <a:rPr lang="en-US" smtClean="0"/>
              <a:t>4/18/2018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DFC7794-E701-4E9D-B6E8-022F640F90CB}" type="datetime1">
              <a:rPr lang="en-US" smtClean="0"/>
              <a:t>4/18/2018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en-US" smtClean="0"/>
              <a:t>Click to edit Master title style</a:t>
            </a:r>
            <a:endParaRPr lang="en-US" dirty="0"/>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972DADD-9ABA-4328-919E-EFFB13F6169A}" type="datetime1">
              <a:rPr lang="en-US" smtClean="0"/>
              <a:t>4/18/2018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E2DC70BD-52D0-4C50-9DEE-5D26DB9C2893}" type="datetime1">
              <a:rPr lang="en-US" smtClean="0"/>
              <a:t>4/18/2018</a:t>
            </a:fld>
            <a:endParaRPr lang="en-US" dirty="0"/>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en-US" dirty="0"/>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68" r:id="rId10"/>
    <p:sldLayoutId id="2147483663" r:id="rId11"/>
    <p:sldLayoutId id="2147483664" r:id="rId12"/>
    <p:sldLayoutId id="2147483665" r:id="rId13"/>
    <p:sldLayoutId id="2147483666" r:id="rId14"/>
    <p:sldLayoutId id="2147483667" r:id="rId15"/>
    <p:sldLayoutId id="2147483658" r:id="rId16"/>
    <p:sldLayoutId id="2147483659" r:id="rId17"/>
  </p:sldLayoutIdLst>
  <p:hf hdr="0" ftr="0" dt="0"/>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EE 4130 </a:t>
            </a:r>
            <a:br>
              <a:rPr lang="en-US" dirty="0" smtClean="0"/>
            </a:br>
            <a:r>
              <a:rPr lang="en-US" dirty="0" smtClean="0"/>
              <a:t>Systems Engineering</a:t>
            </a:r>
            <a:br>
              <a:rPr lang="en-US" dirty="0" smtClean="0"/>
            </a:br>
            <a:r>
              <a:rPr lang="en-US" dirty="0" smtClean="0"/>
              <a:t>Test - IV&amp;V/Chapter </a:t>
            </a:r>
            <a:r>
              <a:rPr lang="en-US" dirty="0" smtClean="0"/>
              <a:t>6</a:t>
            </a:r>
            <a:endParaRPr lang="en-US" dirty="0"/>
          </a:p>
        </p:txBody>
      </p:sp>
      <p:sp>
        <p:nvSpPr>
          <p:cNvPr id="3" name="Subtitle 2"/>
          <p:cNvSpPr>
            <a:spLocks noGrp="1"/>
          </p:cNvSpPr>
          <p:nvPr>
            <p:ph type="subTitle" idx="1"/>
          </p:nvPr>
        </p:nvSpPr>
        <p:spPr/>
        <p:txBody>
          <a:bodyPr>
            <a:normAutofit/>
          </a:bodyPr>
          <a:lstStyle/>
          <a:p>
            <a:r>
              <a:rPr lang="en-US" sz="2400" b="1" dirty="0" smtClean="0"/>
              <a:t>Prof Joel Harris</a:t>
            </a:r>
          </a:p>
          <a:p>
            <a:r>
              <a:rPr lang="en-US" sz="2400" b="1" dirty="0" smtClean="0"/>
              <a:t>18 April 2018</a:t>
            </a:r>
          </a:p>
          <a:p>
            <a:r>
              <a:rPr lang="en-US" sz="2400" b="1" dirty="0" smtClean="0"/>
              <a:t>CSULA – ECST Department </a:t>
            </a:r>
            <a:endParaRPr lang="en-US" sz="2400" b="1"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1</a:t>
            </a:fld>
            <a:endParaRPr lang="en-US" dirty="0"/>
          </a:p>
        </p:txBody>
      </p:sp>
    </p:spTree>
    <p:extLst>
      <p:ext uri="{BB962C8B-B14F-4D97-AF65-F5344CB8AC3E}">
        <p14:creationId xmlns:p14="http://schemas.microsoft.com/office/powerpoint/2010/main" val="363322528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6040192" y="458426"/>
            <a:ext cx="4207690" cy="6245414"/>
          </a:xfrm>
          <a:prstGeom prst="rect">
            <a:avLst/>
          </a:prstGeom>
        </p:spPr>
      </p:pic>
      <p:sp>
        <p:nvSpPr>
          <p:cNvPr id="2" name="Title 1"/>
          <p:cNvSpPr>
            <a:spLocks noGrp="1"/>
          </p:cNvSpPr>
          <p:nvPr>
            <p:ph type="title"/>
          </p:nvPr>
        </p:nvSpPr>
        <p:spPr>
          <a:xfrm>
            <a:off x="534231" y="340334"/>
            <a:ext cx="5716589" cy="1507067"/>
          </a:xfrm>
        </p:spPr>
        <p:txBody>
          <a:bodyPr/>
          <a:lstStyle/>
          <a:p>
            <a:r>
              <a:rPr lang="en-US" dirty="0" smtClean="0"/>
              <a:t>STV Chamber image</a:t>
            </a:r>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10</a:t>
            </a:fld>
            <a:endParaRPr lang="en-US" dirty="0"/>
          </a:p>
        </p:txBody>
      </p:sp>
      <p:sp>
        <p:nvSpPr>
          <p:cNvPr id="6" name="TextBox 5"/>
          <p:cNvSpPr txBox="1"/>
          <p:nvPr/>
        </p:nvSpPr>
        <p:spPr>
          <a:xfrm>
            <a:off x="1661968" y="6248400"/>
            <a:ext cx="4262906" cy="369332"/>
          </a:xfrm>
          <a:prstGeom prst="rect">
            <a:avLst/>
          </a:prstGeom>
          <a:noFill/>
        </p:spPr>
        <p:txBody>
          <a:bodyPr wrap="square" rtlCol="0">
            <a:spAutoFit/>
          </a:bodyPr>
          <a:lstStyle/>
          <a:p>
            <a:r>
              <a:rPr lang="en-US" dirty="0" smtClean="0"/>
              <a:t>© NASA/Jet Propulsion Laboratory</a:t>
            </a:r>
            <a:endParaRPr lang="en-US" dirty="0"/>
          </a:p>
        </p:txBody>
      </p:sp>
    </p:spTree>
    <p:extLst>
      <p:ext uri="{BB962C8B-B14F-4D97-AF65-F5344CB8AC3E}">
        <p14:creationId xmlns:p14="http://schemas.microsoft.com/office/powerpoint/2010/main" val="80890845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5271" y="263062"/>
            <a:ext cx="8534400" cy="1507067"/>
          </a:xfrm>
        </p:spPr>
        <p:txBody>
          <a:bodyPr/>
          <a:lstStyle/>
          <a:p>
            <a:r>
              <a:rPr lang="en-US" dirty="0" smtClean="0"/>
              <a:t>AAU </a:t>
            </a:r>
            <a:r>
              <a:rPr lang="en-US" dirty="0" err="1" smtClean="0"/>
              <a:t>Cubesat</a:t>
            </a:r>
            <a:r>
              <a:rPr lang="en-US" dirty="0" smtClean="0"/>
              <a:t> image</a:t>
            </a:r>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11</a:t>
            </a:fld>
            <a:endParaRPr lang="en-US" dirty="0"/>
          </a:p>
        </p:txBody>
      </p:sp>
      <p:grpSp>
        <p:nvGrpSpPr>
          <p:cNvPr id="10" name="Group 9"/>
          <p:cNvGrpSpPr/>
          <p:nvPr/>
        </p:nvGrpSpPr>
        <p:grpSpPr>
          <a:xfrm>
            <a:off x="2421228" y="1427252"/>
            <a:ext cx="6578443" cy="4933832"/>
            <a:chOff x="2421228" y="1599780"/>
            <a:chExt cx="6578443" cy="4933832"/>
          </a:xfrm>
        </p:grpSpPr>
        <p:pic>
          <p:nvPicPr>
            <p:cNvPr id="5" name="Picture 4"/>
            <p:cNvPicPr>
              <a:picLocks noChangeAspect="1"/>
            </p:cNvPicPr>
            <p:nvPr/>
          </p:nvPicPr>
          <p:blipFill>
            <a:blip r:embed="rId2"/>
            <a:stretch>
              <a:fillRect/>
            </a:stretch>
          </p:blipFill>
          <p:spPr>
            <a:xfrm>
              <a:off x="2421228" y="1599780"/>
              <a:ext cx="6578443" cy="4933832"/>
            </a:xfrm>
            <a:prstGeom prst="rect">
              <a:avLst/>
            </a:prstGeom>
          </p:spPr>
        </p:pic>
        <p:cxnSp>
          <p:nvCxnSpPr>
            <p:cNvPr id="6" name="Straight Arrow Connector 5"/>
            <p:cNvCxnSpPr/>
            <p:nvPr/>
          </p:nvCxnSpPr>
          <p:spPr>
            <a:xfrm flipH="1">
              <a:off x="6934722" y="4766553"/>
              <a:ext cx="1703440" cy="1413753"/>
            </a:xfrm>
            <a:prstGeom prst="straightConnector1">
              <a:avLst/>
            </a:prstGeom>
            <a:ln w="34925">
              <a:solidFill>
                <a:srgbClr val="FF0000">
                  <a:alpha val="6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7648940" y="5473429"/>
              <a:ext cx="989222" cy="369332"/>
            </a:xfrm>
            <a:prstGeom prst="rect">
              <a:avLst/>
            </a:prstGeom>
            <a:noFill/>
          </p:spPr>
          <p:txBody>
            <a:bodyPr wrap="square" rtlCol="0">
              <a:spAutoFit/>
            </a:bodyPr>
            <a:lstStyle/>
            <a:p>
              <a:pPr algn="ctr"/>
              <a:r>
                <a:rPr lang="en-US" dirty="0" smtClean="0">
                  <a:solidFill>
                    <a:schemeClr val="bg1"/>
                  </a:solidFill>
                  <a:latin typeface="Arial Black" panose="020B0A04020102020204" pitchFamily="34" charset="0"/>
                </a:rPr>
                <a:t>10 cm</a:t>
              </a:r>
              <a:endParaRPr lang="en-US" dirty="0">
                <a:solidFill>
                  <a:schemeClr val="bg1"/>
                </a:solidFill>
                <a:latin typeface="Arial Black" panose="020B0A04020102020204" pitchFamily="34" charset="0"/>
              </a:endParaRPr>
            </a:p>
          </p:txBody>
        </p:sp>
      </p:grpSp>
    </p:spTree>
    <p:extLst>
      <p:ext uri="{BB962C8B-B14F-4D97-AF65-F5344CB8AC3E}">
        <p14:creationId xmlns:p14="http://schemas.microsoft.com/office/powerpoint/2010/main" val="152221134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848" y="160030"/>
            <a:ext cx="8534400" cy="1507067"/>
          </a:xfrm>
        </p:spPr>
        <p:txBody>
          <a:bodyPr/>
          <a:lstStyle/>
          <a:p>
            <a:r>
              <a:rPr lang="en-US" dirty="0" smtClean="0"/>
              <a:t>Sample TVC Test Procedure (</a:t>
            </a:r>
            <a:r>
              <a:rPr lang="en-US" dirty="0" err="1" smtClean="0"/>
              <a:t>cubesat</a:t>
            </a:r>
            <a:r>
              <a:rPr lang="en-US" dirty="0" smtClean="0"/>
              <a:t>)</a:t>
            </a:r>
            <a:endParaRPr lang="en-US" dirty="0"/>
          </a:p>
        </p:txBody>
      </p:sp>
      <p:sp>
        <p:nvSpPr>
          <p:cNvPr id="3" name="Content Placeholder 2"/>
          <p:cNvSpPr>
            <a:spLocks noGrp="1"/>
          </p:cNvSpPr>
          <p:nvPr>
            <p:ph idx="1"/>
          </p:nvPr>
        </p:nvSpPr>
        <p:spPr>
          <a:xfrm>
            <a:off x="568301" y="1821644"/>
            <a:ext cx="9657523" cy="4592035"/>
          </a:xfrm>
        </p:spPr>
        <p:txBody>
          <a:bodyPr>
            <a:noAutofit/>
          </a:bodyPr>
          <a:lstStyle/>
          <a:p>
            <a:r>
              <a:rPr lang="en-GB" sz="1400" u="sng" dirty="0">
                <a:latin typeface="Bookman Old Style" panose="02050604050505020204" pitchFamily="18" charset="0"/>
              </a:rPr>
              <a:t>Test procedure:</a:t>
            </a:r>
            <a:endParaRPr lang="en-US" sz="1400" dirty="0">
              <a:latin typeface="Bookman Old Style" panose="02050604050505020204" pitchFamily="18" charset="0"/>
            </a:endParaRPr>
          </a:p>
          <a:p>
            <a:pPr lvl="0"/>
            <a:r>
              <a:rPr lang="en-GB" sz="1400" dirty="0">
                <a:latin typeface="Bookman Old Style" panose="02050604050505020204" pitchFamily="18" charset="0"/>
              </a:rPr>
              <a:t>Verify that the satellite is turned off</a:t>
            </a:r>
            <a:endParaRPr lang="en-US" sz="1400" dirty="0">
              <a:latin typeface="Bookman Old Style" panose="02050604050505020204" pitchFamily="18" charset="0"/>
            </a:endParaRPr>
          </a:p>
          <a:p>
            <a:pPr lvl="0"/>
            <a:r>
              <a:rPr lang="en-GB" sz="1400" dirty="0">
                <a:latin typeface="Bookman Old Style" panose="02050604050505020204" pitchFamily="18" charset="0"/>
              </a:rPr>
              <a:t>Depressurize chamber</a:t>
            </a:r>
            <a:endParaRPr lang="en-US" sz="1400" dirty="0">
              <a:latin typeface="Bookman Old Style" panose="02050604050505020204" pitchFamily="18" charset="0"/>
            </a:endParaRPr>
          </a:p>
          <a:p>
            <a:pPr lvl="0"/>
            <a:r>
              <a:rPr lang="en-GB" sz="1400" dirty="0">
                <a:latin typeface="Bookman Old Style" panose="02050604050505020204" pitchFamily="18" charset="0"/>
              </a:rPr>
              <a:t>When pressure drops below 0.01 </a:t>
            </a:r>
            <a:r>
              <a:rPr lang="en-GB" sz="1400" dirty="0" err="1">
                <a:latin typeface="Bookman Old Style" panose="02050604050505020204" pitchFamily="18" charset="0"/>
              </a:rPr>
              <a:t>Torr</a:t>
            </a:r>
            <a:r>
              <a:rPr lang="en-GB" sz="1400" dirty="0">
                <a:latin typeface="Bookman Old Style" panose="02050604050505020204" pitchFamily="18" charset="0"/>
              </a:rPr>
              <a:t> then turn on satellite (Corona Effect) and perform functional test</a:t>
            </a:r>
            <a:endParaRPr lang="en-US" sz="1400" dirty="0">
              <a:latin typeface="Bookman Old Style" panose="02050604050505020204" pitchFamily="18" charset="0"/>
            </a:endParaRPr>
          </a:p>
          <a:p>
            <a:pPr lvl="0"/>
            <a:r>
              <a:rPr lang="en-GB" sz="1400" dirty="0">
                <a:latin typeface="Bookman Old Style" panose="02050604050505020204" pitchFamily="18" charset="0"/>
              </a:rPr>
              <a:t>Upload flight-plan to issue system wide </a:t>
            </a:r>
            <a:r>
              <a:rPr lang="en-GB" sz="1400" dirty="0" err="1">
                <a:latin typeface="Bookman Old Style" panose="02050604050505020204" pitchFamily="18" charset="0"/>
              </a:rPr>
              <a:t>GetStatus</a:t>
            </a:r>
            <a:r>
              <a:rPr lang="en-GB" sz="1400" dirty="0">
                <a:latin typeface="Bookman Old Style" panose="02050604050505020204" pitchFamily="18" charset="0"/>
              </a:rPr>
              <a:t> commands every two minutes</a:t>
            </a:r>
            <a:endParaRPr lang="en-US" sz="1400" dirty="0">
              <a:latin typeface="Bookman Old Style" panose="02050604050505020204" pitchFamily="18" charset="0"/>
            </a:endParaRPr>
          </a:p>
          <a:p>
            <a:pPr lvl="0"/>
            <a:r>
              <a:rPr lang="en-GB" sz="1400" dirty="0">
                <a:latin typeface="Bookman Old Style" panose="02050604050505020204" pitchFamily="18" charset="0"/>
              </a:rPr>
              <a:t>The temperature of the controlled plate is increased to 85 degrees (Celsius)</a:t>
            </a:r>
            <a:endParaRPr lang="en-US" sz="1400" dirty="0">
              <a:latin typeface="Bookman Old Style" panose="02050604050505020204" pitchFamily="18" charset="0"/>
            </a:endParaRPr>
          </a:p>
          <a:p>
            <a:pPr lvl="0"/>
            <a:r>
              <a:rPr lang="en-GB" sz="1400" dirty="0">
                <a:latin typeface="Bookman Old Style" panose="02050604050505020204" pitchFamily="18" charset="0"/>
              </a:rPr>
              <a:t>The temperature remains at 85° for until all temperature sensors are within 33% of the target temperature</a:t>
            </a:r>
            <a:endParaRPr lang="en-US" sz="1400" dirty="0">
              <a:latin typeface="Bookman Old Style" panose="02050604050505020204" pitchFamily="18" charset="0"/>
            </a:endParaRPr>
          </a:p>
          <a:p>
            <a:pPr lvl="0"/>
            <a:r>
              <a:rPr lang="en-GB" sz="1400" dirty="0">
                <a:latin typeface="Bookman Old Style" panose="02050604050505020204" pitchFamily="18" charset="0"/>
              </a:rPr>
              <a:t>The temperature of the controlled plate is decreased to -30° </a:t>
            </a:r>
            <a:endParaRPr lang="en-US" sz="1400" dirty="0">
              <a:latin typeface="Bookman Old Style" panose="02050604050505020204" pitchFamily="18" charset="0"/>
            </a:endParaRPr>
          </a:p>
          <a:p>
            <a:pPr lvl="0"/>
            <a:r>
              <a:rPr lang="en-GB" sz="1400" dirty="0">
                <a:latin typeface="Bookman Old Style" panose="02050604050505020204" pitchFamily="18" charset="0"/>
              </a:rPr>
              <a:t>The temperature remains at -30° until all temperature sensors are within 33% of the target temperature</a:t>
            </a:r>
            <a:endParaRPr lang="en-US" sz="1400" dirty="0">
              <a:latin typeface="Bookman Old Style" panose="02050604050505020204" pitchFamily="18" charset="0"/>
            </a:endParaRPr>
          </a:p>
          <a:p>
            <a:pPr lvl="0"/>
            <a:r>
              <a:rPr lang="en-GB" sz="1400" dirty="0">
                <a:latin typeface="Bookman Old Style" panose="02050604050505020204" pitchFamily="18" charset="0"/>
              </a:rPr>
              <a:t>The temperature is increased to 20° degrees</a:t>
            </a:r>
            <a:endParaRPr lang="en-US" sz="1400" dirty="0">
              <a:latin typeface="Bookman Old Style" panose="02050604050505020204" pitchFamily="18" charset="0"/>
            </a:endParaRPr>
          </a:p>
          <a:p>
            <a:pPr lvl="0"/>
            <a:r>
              <a:rPr lang="en-GB" sz="1400" dirty="0">
                <a:latin typeface="Bookman Old Style" panose="02050604050505020204" pitchFamily="18" charset="0"/>
              </a:rPr>
              <a:t>The temperature remains at 20° until all temperature sensors are within 33% of the target temperature</a:t>
            </a:r>
            <a:endParaRPr lang="en-US" sz="1400" dirty="0">
              <a:latin typeface="Bookman Old Style" panose="02050604050505020204" pitchFamily="18" charset="0"/>
            </a:endParaRPr>
          </a:p>
          <a:p>
            <a:pPr lvl="0"/>
            <a:r>
              <a:rPr lang="en-GB" sz="1400" dirty="0">
                <a:latin typeface="Bookman Old Style" panose="02050604050505020204" pitchFamily="18" charset="0"/>
              </a:rPr>
              <a:t>Satellite is turned off</a:t>
            </a:r>
            <a:endParaRPr lang="en-US" sz="1400" dirty="0">
              <a:latin typeface="Bookman Old Style" panose="02050604050505020204" pitchFamily="18" charset="0"/>
            </a:endParaRPr>
          </a:p>
          <a:p>
            <a:pPr lvl="0"/>
            <a:r>
              <a:rPr lang="en-GB" sz="1400" dirty="0">
                <a:latin typeface="Bookman Old Style" panose="02050604050505020204" pitchFamily="18" charset="0"/>
              </a:rPr>
              <a:t>Chamber is pressurized. Test completed.</a:t>
            </a:r>
            <a:endParaRPr lang="en-US" sz="1400" dirty="0">
              <a:latin typeface="Bookman Old Style" panose="02050604050505020204" pitchFamily="18" charset="0"/>
            </a:endParaRPr>
          </a:p>
          <a:p>
            <a:endParaRPr lang="en-US" sz="1400" dirty="0">
              <a:latin typeface="Bookman Old Style" panose="02050604050505020204" pitchFamily="18" charset="0"/>
            </a:endParaRPr>
          </a:p>
        </p:txBody>
      </p:sp>
      <p:sp>
        <p:nvSpPr>
          <p:cNvPr id="4" name="Slide Number Placeholder 3"/>
          <p:cNvSpPr>
            <a:spLocks noGrp="1"/>
          </p:cNvSpPr>
          <p:nvPr>
            <p:ph type="sldNum" sz="quarter" idx="12"/>
          </p:nvPr>
        </p:nvSpPr>
        <p:spPr/>
        <p:txBody>
          <a:bodyPr/>
          <a:lstStyle/>
          <a:p>
            <a:fld id="{D57F1E4F-1CFF-5643-939E-217C01CDF565}" type="slidenum">
              <a:rPr lang="en-US" smtClean="0"/>
              <a:pPr/>
              <a:t>12</a:t>
            </a:fld>
            <a:endParaRPr lang="en-US" dirty="0"/>
          </a:p>
        </p:txBody>
      </p:sp>
    </p:spTree>
    <p:extLst>
      <p:ext uri="{BB962C8B-B14F-4D97-AF65-F5344CB8AC3E}">
        <p14:creationId xmlns:p14="http://schemas.microsoft.com/office/powerpoint/2010/main" val="417185860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0724" y="141689"/>
            <a:ext cx="8534400" cy="1507067"/>
          </a:xfrm>
        </p:spPr>
        <p:txBody>
          <a:bodyPr/>
          <a:lstStyle/>
          <a:p>
            <a:r>
              <a:rPr lang="en-US" dirty="0" smtClean="0"/>
              <a:t>Thermal test data graph</a:t>
            </a:r>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13</a:t>
            </a:fld>
            <a:endParaRPr lang="en-US" dirty="0"/>
          </a:p>
        </p:txBody>
      </p:sp>
      <p:pic>
        <p:nvPicPr>
          <p:cNvPr id="1026" name="Picture 2" descr="termiskvac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36373" y="1442434"/>
            <a:ext cx="8991982" cy="51917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7657936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3827" y="247449"/>
            <a:ext cx="8534400" cy="1507067"/>
          </a:xfrm>
        </p:spPr>
        <p:txBody>
          <a:bodyPr/>
          <a:lstStyle/>
          <a:p>
            <a:r>
              <a:rPr lang="en-US" dirty="0" smtClean="0"/>
              <a:t>Conducted vs. radiated </a:t>
            </a:r>
            <a:r>
              <a:rPr lang="en-US" dirty="0" err="1" smtClean="0"/>
              <a:t>emi</a:t>
            </a:r>
            <a:r>
              <a:rPr lang="en-US" dirty="0" smtClean="0"/>
              <a:t>/EMC</a:t>
            </a:r>
            <a:endParaRPr lang="en-US" dirty="0"/>
          </a:p>
        </p:txBody>
      </p:sp>
      <p:sp>
        <p:nvSpPr>
          <p:cNvPr id="3" name="Content Placeholder 2"/>
          <p:cNvSpPr>
            <a:spLocks noGrp="1"/>
          </p:cNvSpPr>
          <p:nvPr>
            <p:ph idx="1"/>
          </p:nvPr>
        </p:nvSpPr>
        <p:spPr>
          <a:xfrm>
            <a:off x="718716" y="1754516"/>
            <a:ext cx="9356935" cy="3615267"/>
          </a:xfrm>
        </p:spPr>
        <p:txBody>
          <a:bodyPr>
            <a:normAutofit/>
          </a:bodyPr>
          <a:lstStyle/>
          <a:p>
            <a:r>
              <a:rPr lang="en-US" b="1" dirty="0"/>
              <a:t>Conducted Emissions</a:t>
            </a:r>
          </a:p>
          <a:p>
            <a:pPr lvl="1" algn="just"/>
            <a:r>
              <a:rPr lang="en-US" dirty="0"/>
              <a:t>Conducted emissions are electromagnetic energy created by a device and transmitted in the form of an electrical current through its power cord. This can potentially cause problems since power cords are connected to the entire power distribution network.</a:t>
            </a:r>
          </a:p>
          <a:p>
            <a:r>
              <a:rPr lang="en-US" b="1" dirty="0"/>
              <a:t>Radiated Emissions</a:t>
            </a:r>
          </a:p>
          <a:p>
            <a:pPr lvl="1" algn="just"/>
            <a:r>
              <a:rPr lang="en-US" dirty="0"/>
              <a:t>Radiated emissions are electromagnetic energy created by a device and released as electromagnetic fields that propagate through air, away from the device. Electric devices that create radiated emissions have the potential to interfere with other nearby electrical products.</a:t>
            </a:r>
          </a:p>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14</a:t>
            </a:fld>
            <a:endParaRPr lang="en-US" dirty="0"/>
          </a:p>
        </p:txBody>
      </p:sp>
    </p:spTree>
    <p:extLst>
      <p:ext uri="{BB962C8B-B14F-4D97-AF65-F5344CB8AC3E}">
        <p14:creationId xmlns:p14="http://schemas.microsoft.com/office/powerpoint/2010/main" val="354440349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7781" y="225883"/>
            <a:ext cx="8534400" cy="1507067"/>
          </a:xfrm>
        </p:spPr>
        <p:txBody>
          <a:bodyPr/>
          <a:lstStyle/>
          <a:p>
            <a:r>
              <a:rPr lang="en-US" dirty="0" smtClean="0"/>
              <a:t>Common EMI/EMC Test types</a:t>
            </a:r>
            <a:endParaRPr lang="en-US" dirty="0"/>
          </a:p>
        </p:txBody>
      </p:sp>
      <p:sp>
        <p:nvSpPr>
          <p:cNvPr id="3" name="Content Placeholder 2"/>
          <p:cNvSpPr>
            <a:spLocks noGrp="1"/>
          </p:cNvSpPr>
          <p:nvPr>
            <p:ph idx="1"/>
          </p:nvPr>
        </p:nvSpPr>
        <p:spPr>
          <a:xfrm>
            <a:off x="1357072" y="1380256"/>
            <a:ext cx="8534400" cy="3920706"/>
          </a:xfrm>
        </p:spPr>
        <p:txBody>
          <a:bodyPr>
            <a:normAutofit/>
          </a:bodyPr>
          <a:lstStyle/>
          <a:p>
            <a:r>
              <a:rPr lang="en-US" sz="2400" dirty="0" smtClean="0"/>
              <a:t>Conducted Emissions (CE 101, 102, 106)</a:t>
            </a:r>
          </a:p>
          <a:p>
            <a:r>
              <a:rPr lang="en-US" sz="2400" dirty="0" smtClean="0"/>
              <a:t>Conducted Susceptibility (CS 101, 103, 104, 105, 106, 109, 114, 115, 116)</a:t>
            </a:r>
          </a:p>
          <a:p>
            <a:r>
              <a:rPr lang="en-US" sz="2400" dirty="0" smtClean="0"/>
              <a:t>Radiated Emissions (RE 101, 102, 103)</a:t>
            </a:r>
          </a:p>
          <a:p>
            <a:r>
              <a:rPr lang="en-US" sz="2400" dirty="0" smtClean="0"/>
              <a:t>Radiated Susceptibility (RS 101, 103, 105)</a:t>
            </a:r>
          </a:p>
          <a:p>
            <a:r>
              <a:rPr lang="en-US" sz="2400" dirty="0" smtClean="0"/>
              <a:t>Electrostatic Discharge (ESD)</a:t>
            </a:r>
            <a:endParaRPr lang="en-US" sz="2400"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15</a:t>
            </a:fld>
            <a:endParaRPr lang="en-US" dirty="0"/>
          </a:p>
        </p:txBody>
      </p:sp>
    </p:spTree>
    <p:extLst>
      <p:ext uri="{BB962C8B-B14F-4D97-AF65-F5344CB8AC3E}">
        <p14:creationId xmlns:p14="http://schemas.microsoft.com/office/powerpoint/2010/main" val="377694881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7844" y="215311"/>
            <a:ext cx="11207601" cy="1507067"/>
          </a:xfrm>
        </p:spPr>
        <p:txBody>
          <a:bodyPr/>
          <a:lstStyle/>
          <a:p>
            <a:r>
              <a:rPr lang="en-US" dirty="0" smtClean="0"/>
              <a:t>EMI/EMC Test </a:t>
            </a:r>
            <a:r>
              <a:rPr lang="en-US" dirty="0" smtClean="0"/>
              <a:t>Facility/Anechoic Chamber</a:t>
            </a:r>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16</a:t>
            </a:fld>
            <a:endParaRPr lang="en-US" dirty="0"/>
          </a:p>
        </p:txBody>
      </p:sp>
      <p:pic>
        <p:nvPicPr>
          <p:cNvPr id="5" name="Picture 4"/>
          <p:cNvPicPr>
            <a:picLocks noChangeAspect="1"/>
          </p:cNvPicPr>
          <p:nvPr/>
        </p:nvPicPr>
        <p:blipFill>
          <a:blip r:embed="rId2"/>
          <a:stretch>
            <a:fillRect/>
          </a:stretch>
        </p:blipFill>
        <p:spPr>
          <a:xfrm>
            <a:off x="1534315" y="1834522"/>
            <a:ext cx="8002858" cy="4121322"/>
          </a:xfrm>
          <a:prstGeom prst="rect">
            <a:avLst/>
          </a:prstGeom>
        </p:spPr>
      </p:pic>
    </p:spTree>
    <p:extLst>
      <p:ext uri="{BB962C8B-B14F-4D97-AF65-F5344CB8AC3E}">
        <p14:creationId xmlns:p14="http://schemas.microsoft.com/office/powerpoint/2010/main" val="290792849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634" y="479351"/>
            <a:ext cx="8534400" cy="1507067"/>
          </a:xfrm>
        </p:spPr>
        <p:txBody>
          <a:bodyPr/>
          <a:lstStyle/>
          <a:p>
            <a:r>
              <a:rPr lang="en-US" dirty="0" smtClean="0"/>
              <a:t>Boilerplate  test flow chart</a:t>
            </a:r>
            <a:endParaRPr lang="en-US" dirty="0"/>
          </a:p>
        </p:txBody>
      </p:sp>
      <p:grpSp>
        <p:nvGrpSpPr>
          <p:cNvPr id="7" name="Group 6"/>
          <p:cNvGrpSpPr/>
          <p:nvPr/>
        </p:nvGrpSpPr>
        <p:grpSpPr>
          <a:xfrm>
            <a:off x="948906" y="1863306"/>
            <a:ext cx="10076260" cy="3986617"/>
            <a:chOff x="1571791" y="749808"/>
            <a:chExt cx="8767283" cy="3131706"/>
          </a:xfrm>
        </p:grpSpPr>
        <p:pic>
          <p:nvPicPr>
            <p:cNvPr id="5" name="Picture 4"/>
            <p:cNvPicPr>
              <a:picLocks noChangeAspect="1"/>
            </p:cNvPicPr>
            <p:nvPr/>
          </p:nvPicPr>
          <p:blipFill>
            <a:blip r:embed="rId2"/>
            <a:stretch>
              <a:fillRect/>
            </a:stretch>
          </p:blipFill>
          <p:spPr>
            <a:xfrm>
              <a:off x="1571791" y="749808"/>
              <a:ext cx="8767283" cy="3110584"/>
            </a:xfrm>
            <a:prstGeom prst="rect">
              <a:avLst/>
            </a:prstGeom>
          </p:spPr>
        </p:pic>
        <p:sp>
          <p:nvSpPr>
            <p:cNvPr id="6" name="Rectangle 5"/>
            <p:cNvSpPr/>
            <p:nvPr/>
          </p:nvSpPr>
          <p:spPr>
            <a:xfrm>
              <a:off x="1815921" y="3804105"/>
              <a:ext cx="7881871" cy="7740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Slide Number Placeholder 2"/>
          <p:cNvSpPr>
            <a:spLocks noGrp="1"/>
          </p:cNvSpPr>
          <p:nvPr>
            <p:ph type="sldNum" sz="quarter" idx="12"/>
          </p:nvPr>
        </p:nvSpPr>
        <p:spPr/>
        <p:txBody>
          <a:bodyPr/>
          <a:lstStyle/>
          <a:p>
            <a:fld id="{D57F1E4F-1CFF-5643-939E-217C01CDF565}" type="slidenum">
              <a:rPr lang="en-US" smtClean="0"/>
              <a:pPr/>
              <a:t>2</a:t>
            </a:fld>
            <a:endParaRPr lang="en-US" dirty="0"/>
          </a:p>
        </p:txBody>
      </p:sp>
    </p:spTree>
    <p:extLst>
      <p:ext uri="{BB962C8B-B14F-4D97-AF65-F5344CB8AC3E}">
        <p14:creationId xmlns:p14="http://schemas.microsoft.com/office/powerpoint/2010/main" val="387427041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4863" y="85292"/>
            <a:ext cx="8534400" cy="1507067"/>
          </a:xfrm>
        </p:spPr>
        <p:txBody>
          <a:bodyPr/>
          <a:lstStyle/>
          <a:p>
            <a:r>
              <a:rPr lang="en-US" dirty="0" smtClean="0"/>
              <a:t>Testing progression </a:t>
            </a:r>
            <a:r>
              <a:rPr lang="en-US" dirty="0" smtClean="0"/>
              <a:t>Flowchart</a:t>
            </a:r>
            <a:endParaRPr lang="en-US" dirty="0"/>
          </a:p>
        </p:txBody>
      </p:sp>
      <p:pic>
        <p:nvPicPr>
          <p:cNvPr id="4" name="Picture 3"/>
          <p:cNvPicPr>
            <a:picLocks noChangeAspect="1"/>
          </p:cNvPicPr>
          <p:nvPr/>
        </p:nvPicPr>
        <p:blipFill>
          <a:blip r:embed="rId2"/>
          <a:stretch>
            <a:fillRect/>
          </a:stretch>
        </p:blipFill>
        <p:spPr>
          <a:xfrm>
            <a:off x="2072065" y="1483743"/>
            <a:ext cx="7098070" cy="5155171"/>
          </a:xfrm>
          <a:prstGeom prst="rect">
            <a:avLst/>
          </a:prstGeom>
        </p:spPr>
      </p:pic>
      <p:sp>
        <p:nvSpPr>
          <p:cNvPr id="3" name="Slide Number Placeholder 2"/>
          <p:cNvSpPr>
            <a:spLocks noGrp="1"/>
          </p:cNvSpPr>
          <p:nvPr>
            <p:ph type="sldNum" sz="quarter" idx="12"/>
          </p:nvPr>
        </p:nvSpPr>
        <p:spPr/>
        <p:txBody>
          <a:bodyPr/>
          <a:lstStyle/>
          <a:p>
            <a:fld id="{D57F1E4F-1CFF-5643-939E-217C01CDF565}" type="slidenum">
              <a:rPr lang="en-US" smtClean="0"/>
              <a:pPr/>
              <a:t>3</a:t>
            </a:fld>
            <a:endParaRPr lang="en-US" dirty="0"/>
          </a:p>
        </p:txBody>
      </p:sp>
    </p:spTree>
    <p:extLst>
      <p:ext uri="{BB962C8B-B14F-4D97-AF65-F5344CB8AC3E}">
        <p14:creationId xmlns:p14="http://schemas.microsoft.com/office/powerpoint/2010/main" val="115081294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7091" y="108516"/>
            <a:ext cx="8534400" cy="1507067"/>
          </a:xfrm>
        </p:spPr>
        <p:txBody>
          <a:bodyPr/>
          <a:lstStyle/>
          <a:p>
            <a:r>
              <a:rPr lang="en-US" dirty="0" smtClean="0"/>
              <a:t>Test </a:t>
            </a:r>
            <a:r>
              <a:rPr lang="en-US" dirty="0" smtClean="0"/>
              <a:t>level </a:t>
            </a:r>
            <a:r>
              <a:rPr lang="en-US" dirty="0" smtClean="0"/>
              <a:t>decision matrix</a:t>
            </a:r>
            <a:endParaRPr lang="en-US" dirty="0"/>
          </a:p>
        </p:txBody>
      </p:sp>
      <p:pic>
        <p:nvPicPr>
          <p:cNvPr id="4" name="Picture 3"/>
          <p:cNvPicPr>
            <a:picLocks noChangeAspect="1"/>
          </p:cNvPicPr>
          <p:nvPr/>
        </p:nvPicPr>
        <p:blipFill>
          <a:blip r:embed="rId2"/>
          <a:stretch>
            <a:fillRect/>
          </a:stretch>
        </p:blipFill>
        <p:spPr>
          <a:xfrm>
            <a:off x="1645834" y="1482682"/>
            <a:ext cx="7585657" cy="5116785"/>
          </a:xfrm>
          <a:prstGeom prst="rect">
            <a:avLst/>
          </a:prstGeom>
        </p:spPr>
      </p:pic>
      <p:sp>
        <p:nvSpPr>
          <p:cNvPr id="3" name="Slide Number Placeholder 2"/>
          <p:cNvSpPr>
            <a:spLocks noGrp="1"/>
          </p:cNvSpPr>
          <p:nvPr>
            <p:ph type="sldNum" sz="quarter" idx="12"/>
          </p:nvPr>
        </p:nvSpPr>
        <p:spPr/>
        <p:txBody>
          <a:bodyPr/>
          <a:lstStyle/>
          <a:p>
            <a:fld id="{D57F1E4F-1CFF-5643-939E-217C01CDF565}" type="slidenum">
              <a:rPr lang="en-US" smtClean="0"/>
              <a:pPr/>
              <a:t>4</a:t>
            </a:fld>
            <a:endParaRPr lang="en-US" dirty="0"/>
          </a:p>
        </p:txBody>
      </p:sp>
    </p:spTree>
    <p:extLst>
      <p:ext uri="{BB962C8B-B14F-4D97-AF65-F5344CB8AC3E}">
        <p14:creationId xmlns:p14="http://schemas.microsoft.com/office/powerpoint/2010/main" val="297506919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4516" y="185788"/>
            <a:ext cx="8534400" cy="1507067"/>
          </a:xfrm>
        </p:spPr>
        <p:txBody>
          <a:bodyPr/>
          <a:lstStyle/>
          <a:p>
            <a:r>
              <a:rPr lang="en-US" dirty="0" smtClean="0"/>
              <a:t>“Flavors”/fidelities of test hardware</a:t>
            </a:r>
            <a:endParaRPr lang="en-US" dirty="0"/>
          </a:p>
        </p:txBody>
      </p:sp>
      <p:pic>
        <p:nvPicPr>
          <p:cNvPr id="4" name="Picture 3"/>
          <p:cNvPicPr>
            <a:picLocks noChangeAspect="1"/>
          </p:cNvPicPr>
          <p:nvPr/>
        </p:nvPicPr>
        <p:blipFill>
          <a:blip r:embed="rId2"/>
          <a:stretch>
            <a:fillRect/>
          </a:stretch>
        </p:blipFill>
        <p:spPr>
          <a:xfrm>
            <a:off x="669440" y="2208510"/>
            <a:ext cx="10836005" cy="2882655"/>
          </a:xfrm>
          <a:prstGeom prst="rect">
            <a:avLst/>
          </a:prstGeom>
        </p:spPr>
      </p:pic>
      <p:sp>
        <p:nvSpPr>
          <p:cNvPr id="3" name="Slide Number Placeholder 2"/>
          <p:cNvSpPr>
            <a:spLocks noGrp="1"/>
          </p:cNvSpPr>
          <p:nvPr>
            <p:ph type="sldNum" sz="quarter" idx="12"/>
          </p:nvPr>
        </p:nvSpPr>
        <p:spPr/>
        <p:txBody>
          <a:bodyPr/>
          <a:lstStyle/>
          <a:p>
            <a:fld id="{D57F1E4F-1CFF-5643-939E-217C01CDF565}" type="slidenum">
              <a:rPr lang="en-US" smtClean="0"/>
              <a:pPr/>
              <a:t>5</a:t>
            </a:fld>
            <a:endParaRPr lang="en-US" dirty="0"/>
          </a:p>
        </p:txBody>
      </p:sp>
    </p:spTree>
    <p:extLst>
      <p:ext uri="{BB962C8B-B14F-4D97-AF65-F5344CB8AC3E}">
        <p14:creationId xmlns:p14="http://schemas.microsoft.com/office/powerpoint/2010/main" val="39738033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6939" y="134273"/>
            <a:ext cx="9563604" cy="1507067"/>
          </a:xfrm>
        </p:spPr>
        <p:txBody>
          <a:bodyPr/>
          <a:lstStyle/>
          <a:p>
            <a:r>
              <a:rPr lang="en-US" dirty="0" smtClean="0"/>
              <a:t>Example:  </a:t>
            </a:r>
            <a:r>
              <a:rPr lang="en-US" dirty="0" smtClean="0"/>
              <a:t>smartphone subassemblies</a:t>
            </a:r>
            <a:endParaRPr lang="en-US" dirty="0"/>
          </a:p>
        </p:txBody>
      </p:sp>
      <p:pic>
        <p:nvPicPr>
          <p:cNvPr id="4" name="Picture 3"/>
          <p:cNvPicPr>
            <a:picLocks noChangeAspect="1"/>
          </p:cNvPicPr>
          <p:nvPr/>
        </p:nvPicPr>
        <p:blipFill rotWithShape="1">
          <a:blip r:embed="rId2"/>
          <a:srcRect t="13249"/>
          <a:stretch/>
        </p:blipFill>
        <p:spPr>
          <a:xfrm>
            <a:off x="2263563" y="1492371"/>
            <a:ext cx="7228168" cy="5055582"/>
          </a:xfrm>
          <a:prstGeom prst="rect">
            <a:avLst/>
          </a:prstGeom>
        </p:spPr>
      </p:pic>
      <p:sp>
        <p:nvSpPr>
          <p:cNvPr id="3" name="Slide Number Placeholder 2"/>
          <p:cNvSpPr>
            <a:spLocks noGrp="1"/>
          </p:cNvSpPr>
          <p:nvPr>
            <p:ph type="sldNum" sz="quarter" idx="12"/>
          </p:nvPr>
        </p:nvSpPr>
        <p:spPr/>
        <p:txBody>
          <a:bodyPr/>
          <a:lstStyle/>
          <a:p>
            <a:fld id="{D57F1E4F-1CFF-5643-939E-217C01CDF565}" type="slidenum">
              <a:rPr lang="en-US" smtClean="0"/>
              <a:pPr/>
              <a:t>6</a:t>
            </a:fld>
            <a:endParaRPr lang="en-US" dirty="0"/>
          </a:p>
        </p:txBody>
      </p:sp>
    </p:spTree>
    <p:extLst>
      <p:ext uri="{BB962C8B-B14F-4D97-AF65-F5344CB8AC3E}">
        <p14:creationId xmlns:p14="http://schemas.microsoft.com/office/powerpoint/2010/main" val="367485319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2545" y="137552"/>
            <a:ext cx="8534400" cy="1507067"/>
          </a:xfrm>
        </p:spPr>
        <p:txBody>
          <a:bodyPr/>
          <a:lstStyle/>
          <a:p>
            <a:r>
              <a:rPr lang="en-US" dirty="0" smtClean="0"/>
              <a:t>An Example of space hardware test flow</a:t>
            </a:r>
            <a:endParaRPr lang="en-US" dirty="0"/>
          </a:p>
        </p:txBody>
      </p:sp>
      <p:pic>
        <p:nvPicPr>
          <p:cNvPr id="5" name="Picture 4"/>
          <p:cNvPicPr>
            <a:picLocks noChangeAspect="1"/>
          </p:cNvPicPr>
          <p:nvPr/>
        </p:nvPicPr>
        <p:blipFill>
          <a:blip r:embed="rId2"/>
          <a:stretch>
            <a:fillRect/>
          </a:stretch>
        </p:blipFill>
        <p:spPr>
          <a:xfrm>
            <a:off x="1550709" y="1644618"/>
            <a:ext cx="8698552" cy="4678543"/>
          </a:xfrm>
          <a:prstGeom prst="rect">
            <a:avLst/>
          </a:prstGeom>
        </p:spPr>
      </p:pic>
      <p:sp>
        <p:nvSpPr>
          <p:cNvPr id="3" name="Slide Number Placeholder 2"/>
          <p:cNvSpPr>
            <a:spLocks noGrp="1"/>
          </p:cNvSpPr>
          <p:nvPr>
            <p:ph type="sldNum" sz="quarter" idx="12"/>
          </p:nvPr>
        </p:nvSpPr>
        <p:spPr/>
        <p:txBody>
          <a:bodyPr/>
          <a:lstStyle/>
          <a:p>
            <a:fld id="{D57F1E4F-1CFF-5643-939E-217C01CDF565}" type="slidenum">
              <a:rPr lang="en-US" smtClean="0"/>
              <a:pPr/>
              <a:t>7</a:t>
            </a:fld>
            <a:endParaRPr lang="en-US" dirty="0"/>
          </a:p>
        </p:txBody>
      </p:sp>
    </p:spTree>
    <p:extLst>
      <p:ext uri="{BB962C8B-B14F-4D97-AF65-F5344CB8AC3E}">
        <p14:creationId xmlns:p14="http://schemas.microsoft.com/office/powerpoint/2010/main" val="136670634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848" y="63266"/>
            <a:ext cx="8534400" cy="1507067"/>
          </a:xfrm>
        </p:spPr>
        <p:txBody>
          <a:bodyPr/>
          <a:lstStyle/>
          <a:p>
            <a:r>
              <a:rPr lang="en-US" dirty="0" smtClean="0"/>
              <a:t>Thermal vacuum testing profile sample</a:t>
            </a:r>
            <a:endParaRPr lang="en-US" dirty="0"/>
          </a:p>
        </p:txBody>
      </p:sp>
      <p:pic>
        <p:nvPicPr>
          <p:cNvPr id="4" name="Picture 3"/>
          <p:cNvPicPr>
            <a:picLocks noChangeAspect="1"/>
          </p:cNvPicPr>
          <p:nvPr/>
        </p:nvPicPr>
        <p:blipFill rotWithShape="1">
          <a:blip r:embed="rId2"/>
          <a:srcRect r="6762"/>
          <a:stretch/>
        </p:blipFill>
        <p:spPr>
          <a:xfrm>
            <a:off x="1010454" y="1371601"/>
            <a:ext cx="9544461" cy="5253556"/>
          </a:xfrm>
          <a:prstGeom prst="rect">
            <a:avLst/>
          </a:prstGeom>
        </p:spPr>
      </p:pic>
      <p:sp>
        <p:nvSpPr>
          <p:cNvPr id="3" name="Slide Number Placeholder 2"/>
          <p:cNvSpPr>
            <a:spLocks noGrp="1"/>
          </p:cNvSpPr>
          <p:nvPr>
            <p:ph type="sldNum" sz="quarter" idx="12"/>
          </p:nvPr>
        </p:nvSpPr>
        <p:spPr/>
        <p:txBody>
          <a:bodyPr/>
          <a:lstStyle/>
          <a:p>
            <a:fld id="{D57F1E4F-1CFF-5643-939E-217C01CDF565}" type="slidenum">
              <a:rPr lang="en-US" smtClean="0"/>
              <a:pPr/>
              <a:t>8</a:t>
            </a:fld>
            <a:endParaRPr lang="en-US" dirty="0"/>
          </a:p>
        </p:txBody>
      </p:sp>
    </p:spTree>
    <p:extLst>
      <p:ext uri="{BB962C8B-B14F-4D97-AF65-F5344CB8AC3E}">
        <p14:creationId xmlns:p14="http://schemas.microsoft.com/office/powerpoint/2010/main" val="66850761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825880" y="147152"/>
            <a:ext cx="8534400" cy="1507067"/>
          </a:xfrm>
        </p:spPr>
        <p:txBody>
          <a:bodyPr/>
          <a:lstStyle/>
          <a:p>
            <a:r>
              <a:rPr lang="en-US" dirty="0" smtClean="0"/>
              <a:t>Qualification vs. acceptance testing</a:t>
            </a:r>
            <a:endParaRPr lang="en-US" dirty="0"/>
          </a:p>
        </p:txBody>
      </p:sp>
      <p:sp>
        <p:nvSpPr>
          <p:cNvPr id="5" name="Content Placeholder 4"/>
          <p:cNvSpPr>
            <a:spLocks noGrp="1"/>
          </p:cNvSpPr>
          <p:nvPr>
            <p:ph idx="1"/>
          </p:nvPr>
        </p:nvSpPr>
        <p:spPr>
          <a:xfrm>
            <a:off x="711713" y="1652166"/>
            <a:ext cx="9651487" cy="3797675"/>
          </a:xfrm>
        </p:spPr>
        <p:txBody>
          <a:bodyPr>
            <a:noAutofit/>
          </a:bodyPr>
          <a:lstStyle/>
          <a:p>
            <a:pPr algn="just"/>
            <a:r>
              <a:rPr lang="en-US" dirty="0" smtClean="0"/>
              <a:t> </a:t>
            </a:r>
            <a:r>
              <a:rPr lang="en-US" dirty="0" smtClean="0">
                <a:solidFill>
                  <a:schemeClr val="tx1"/>
                </a:solidFill>
              </a:rPr>
              <a:t>“</a:t>
            </a:r>
            <a:r>
              <a:rPr lang="en-US" b="1" dirty="0" smtClean="0">
                <a:solidFill>
                  <a:schemeClr val="tx1"/>
                </a:solidFill>
              </a:rPr>
              <a:t>Qualification” </a:t>
            </a:r>
            <a:r>
              <a:rPr lang="en-US" b="1" dirty="0">
                <a:solidFill>
                  <a:schemeClr val="tx1"/>
                </a:solidFill>
              </a:rPr>
              <a:t>is the formal proof that the design meets all requirements of the specification and the parameters agreed in the Interface Control Documents (ICD) including tolerances due to manufacturing imperfections, wear-out within specified life-time, faults </a:t>
            </a:r>
            <a:r>
              <a:rPr lang="en-US" b="1" dirty="0" smtClean="0">
                <a:solidFill>
                  <a:schemeClr val="tx1"/>
                </a:solidFill>
              </a:rPr>
              <a:t>etc.</a:t>
            </a:r>
          </a:p>
          <a:p>
            <a:pPr algn="just"/>
            <a:endParaRPr lang="en-US" b="1" dirty="0">
              <a:solidFill>
                <a:schemeClr val="tx1"/>
              </a:solidFill>
            </a:endParaRPr>
          </a:p>
          <a:p>
            <a:pPr algn="just"/>
            <a:r>
              <a:rPr lang="en-US" b="1" dirty="0" smtClean="0">
                <a:solidFill>
                  <a:schemeClr val="tx1"/>
                </a:solidFill>
              </a:rPr>
              <a:t>“Acceptance” </a:t>
            </a:r>
            <a:r>
              <a:rPr lang="en-US" b="1" dirty="0">
                <a:solidFill>
                  <a:schemeClr val="tx1"/>
                </a:solidFill>
              </a:rPr>
              <a:t>is the formal proof that the product identified by its serial number meets all requirements of the specification and is free of workmanship and material failures. Acceptance is based on the preceding qualification by reference to the used design / manufacturing </a:t>
            </a:r>
            <a:r>
              <a:rPr lang="en-US" b="1" dirty="0" smtClean="0">
                <a:solidFill>
                  <a:schemeClr val="tx1"/>
                </a:solidFill>
              </a:rPr>
              <a:t>documentation.</a:t>
            </a:r>
            <a:endParaRPr lang="en-US" b="1" dirty="0">
              <a:solidFill>
                <a:schemeClr val="tx1"/>
              </a:solidFill>
            </a:endParaRPr>
          </a:p>
        </p:txBody>
      </p:sp>
      <p:sp>
        <p:nvSpPr>
          <p:cNvPr id="2" name="Slide Number Placeholder 1"/>
          <p:cNvSpPr>
            <a:spLocks noGrp="1"/>
          </p:cNvSpPr>
          <p:nvPr>
            <p:ph type="sldNum" sz="quarter" idx="12"/>
          </p:nvPr>
        </p:nvSpPr>
        <p:spPr/>
        <p:txBody>
          <a:bodyPr/>
          <a:lstStyle/>
          <a:p>
            <a:fld id="{D57F1E4F-1CFF-5643-939E-217C01CDF565}" type="slidenum">
              <a:rPr lang="en-US" smtClean="0"/>
              <a:pPr/>
              <a:t>9</a:t>
            </a:fld>
            <a:endParaRPr lang="en-US" dirty="0"/>
          </a:p>
        </p:txBody>
      </p:sp>
    </p:spTree>
    <p:extLst>
      <p:ext uri="{BB962C8B-B14F-4D97-AF65-F5344CB8AC3E}">
        <p14:creationId xmlns:p14="http://schemas.microsoft.com/office/powerpoint/2010/main" val="3003362302"/>
      </p:ext>
    </p:extLst>
  </p:cSld>
  <p:clrMapOvr>
    <a:masterClrMapping/>
  </p:clrMapOvr>
  <p:timing>
    <p:tnLst>
      <p:par>
        <p:cTn id="1" dur="indefinite" restart="never" nodeType="tmRoot"/>
      </p:par>
    </p:tnLst>
  </p:timing>
</p:sld>
</file>

<file path=ppt/theme/theme1.xml><?xml version="1.0" encoding="utf-8"?>
<a:theme xmlns:a="http://schemas.openxmlformats.org/drawingml/2006/main" name="Slice">
  <a:themeElements>
    <a:clrScheme name="Slice">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Slice">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13FEC7C6-62A9-40C4-99D2-581AACACAA2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Slice</Template>
  <TotalTime>279</TotalTime>
  <Words>401</Words>
  <Application>Microsoft Office PowerPoint</Application>
  <PresentationFormat>Widescreen</PresentationFormat>
  <Paragraphs>63</Paragraphs>
  <Slides>16</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Arial Black</vt:lpstr>
      <vt:lpstr>Bookman Old Style</vt:lpstr>
      <vt:lpstr>Calibri</vt:lpstr>
      <vt:lpstr>Century Gothic</vt:lpstr>
      <vt:lpstr>Wingdings 3</vt:lpstr>
      <vt:lpstr>Slice</vt:lpstr>
      <vt:lpstr>EE 4130  Systems Engineering Test - IV&amp;V/Chapter 6</vt:lpstr>
      <vt:lpstr>Boilerplate  test flow chart</vt:lpstr>
      <vt:lpstr>Testing progression Flowchart</vt:lpstr>
      <vt:lpstr>Test level decision matrix</vt:lpstr>
      <vt:lpstr>“Flavors”/fidelities of test hardware</vt:lpstr>
      <vt:lpstr>Example:  smartphone subassemblies</vt:lpstr>
      <vt:lpstr>An Example of space hardware test flow</vt:lpstr>
      <vt:lpstr>Thermal vacuum testing profile sample</vt:lpstr>
      <vt:lpstr>Qualification vs. acceptance testing</vt:lpstr>
      <vt:lpstr>STV Chamber image</vt:lpstr>
      <vt:lpstr>AAU Cubesat image</vt:lpstr>
      <vt:lpstr>Sample TVC Test Procedure (cubesat)</vt:lpstr>
      <vt:lpstr>Thermal test data graph</vt:lpstr>
      <vt:lpstr>Conducted vs. radiated emi/EMC</vt:lpstr>
      <vt:lpstr>Common EMI/EMC Test types</vt:lpstr>
      <vt:lpstr>EMI/EMC Test Facility/Anechoic Chamber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EE 4130  Systems Engineering IV&amp;V/Chapter 6</dc:title>
  <dc:creator>Owner</dc:creator>
  <cp:lastModifiedBy>Administrator</cp:lastModifiedBy>
  <cp:revision>15</cp:revision>
  <dcterms:created xsi:type="dcterms:W3CDTF">2018-04-16T17:19:44Z</dcterms:created>
  <dcterms:modified xsi:type="dcterms:W3CDTF">2018-04-18T23:23:31Z</dcterms:modified>
</cp:coreProperties>
</file>